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407" r:id="rId2"/>
    <p:sldId id="362" r:id="rId3"/>
    <p:sldId id="385" r:id="rId4"/>
    <p:sldId id="410" r:id="rId5"/>
    <p:sldId id="411" r:id="rId6"/>
    <p:sldId id="412" r:id="rId7"/>
    <p:sldId id="413" r:id="rId8"/>
    <p:sldId id="423" r:id="rId9"/>
    <p:sldId id="414" r:id="rId10"/>
    <p:sldId id="415" r:id="rId11"/>
    <p:sldId id="416" r:id="rId12"/>
    <p:sldId id="421" r:id="rId13"/>
    <p:sldId id="424" r:id="rId14"/>
    <p:sldId id="417" r:id="rId15"/>
    <p:sldId id="418" r:id="rId16"/>
    <p:sldId id="344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786" autoAdjust="0"/>
  </p:normalViewPr>
  <p:slideViewPr>
    <p:cSldViewPr>
      <p:cViewPr varScale="1">
        <p:scale>
          <a:sx n="78" d="100"/>
          <a:sy n="78" d="100"/>
        </p:scale>
        <p:origin x="806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397F39F-7E50-4906-AD40-A4CEA94B0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4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7B21-A918-4283-AB34-75370496C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235"/>
          <p:cNvSpPr txBox="1">
            <a:spLocks noChangeArrowheads="1"/>
          </p:cNvSpPr>
          <p:nvPr userDrawn="1"/>
        </p:nvSpPr>
        <p:spPr bwMode="gray">
          <a:xfrm>
            <a:off x="10566400" y="1295400"/>
            <a:ext cx="146473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7168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http://dichvudanhvanban.com</a:t>
            </a:r>
          </a:p>
        </p:txBody>
      </p:sp>
    </p:spTree>
    <p:extLst>
      <p:ext uri="{BB962C8B-B14F-4D97-AF65-F5344CB8AC3E}">
        <p14:creationId xmlns:p14="http://schemas.microsoft.com/office/powerpoint/2010/main" val="392600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2BA-2453-4947-8D22-24DB61853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4E9C-F579-4426-9878-3B512EB54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1" y="0"/>
            <a:ext cx="7814853" cy="6868522"/>
          </a:xfrm>
          <a:custGeom>
            <a:avLst/>
            <a:gdLst>
              <a:gd name="connsiteX0" fmla="*/ 0 w 7814853"/>
              <a:gd name="connsiteY0" fmla="*/ 0 h 6868522"/>
              <a:gd name="connsiteX1" fmla="*/ 7814853 w 7814853"/>
              <a:gd name="connsiteY1" fmla="*/ 0 h 6868522"/>
              <a:gd name="connsiteX2" fmla="*/ 7814853 w 7814853"/>
              <a:gd name="connsiteY2" fmla="*/ 6868522 h 6868522"/>
              <a:gd name="connsiteX3" fmla="*/ 4047943 w 7814853"/>
              <a:gd name="connsiteY3" fmla="*/ 6868522 h 6868522"/>
              <a:gd name="connsiteX4" fmla="*/ 2297383 w 7814853"/>
              <a:gd name="connsiteY4" fmla="*/ 3363323 h 6868522"/>
              <a:gd name="connsiteX5" fmla="*/ 1746929 w 7814853"/>
              <a:gd name="connsiteY5" fmla="*/ 3271883 h 6868522"/>
              <a:gd name="connsiteX6" fmla="*/ 0 w 7814853"/>
              <a:gd name="connsiteY6" fmla="*/ 247777 h 68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853" h="6868522">
                <a:moveTo>
                  <a:pt x="0" y="0"/>
                </a:moveTo>
                <a:lnTo>
                  <a:pt x="7814853" y="0"/>
                </a:lnTo>
                <a:lnTo>
                  <a:pt x="7814853" y="6868522"/>
                </a:lnTo>
                <a:lnTo>
                  <a:pt x="4047943" y="6868522"/>
                </a:lnTo>
                <a:lnTo>
                  <a:pt x="2297383" y="3363323"/>
                </a:lnTo>
                <a:lnTo>
                  <a:pt x="1746929" y="3271883"/>
                </a:lnTo>
                <a:lnTo>
                  <a:pt x="0" y="247777"/>
                </a:lnTo>
                <a:close/>
              </a:path>
            </a:pathLst>
          </a:custGeom>
          <a:solidFill>
            <a:srgbClr val="E6E6E6"/>
          </a:solidFill>
        </p:spPr>
        <p:txBody>
          <a:bodyPr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599E62-DA47-4B5C-BE61-42171C39CB36}" type="datetimeFigureOut">
              <a:rPr lang="en-US"/>
              <a:pPr>
                <a:defRPr/>
              </a:pPr>
              <a:t>10/27/2024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476F2-E9C5-4882-9BA2-F5F14F819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2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22F-C108-4DA2-87F7-6EA5C262C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98C3-7201-449F-9B20-FD38A0854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83A9-85D8-4888-A92D-132BBEB13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8C71-3761-40A5-9A50-0367EE83C7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2BA3-5507-4FE6-BC98-19B6B916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5695-16FD-40C8-BE2B-1B0F80DA8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CA71-0BD9-4B20-A5CA-F7C754F35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C25A-A336-4F98-BD65-EF85F4BC1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B9AA-5CD9-4C12-B4E9-6DAF3A419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676400"/>
            <a:ext cx="10820400" cy="25908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2186970"/>
            <a:ext cx="1036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FF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dirty="0">
                <a:solidFill>
                  <a:srgbClr val="FFFF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3600" dirty="0">
                <a:solidFill>
                  <a:srgbClr val="FFFF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FF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HÀNH:</a:t>
            </a:r>
            <a:endParaRPr lang="en-US" sz="3600" dirty="0">
              <a:solidFill>
                <a:srgbClr val="FFFF0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VỀ SỰ PHÂN HOÁ TỰ NHIÊN VIỆT NAM</a:t>
            </a:r>
            <a:endParaRPr lang="en-US" sz="4400" dirty="0">
              <a:solidFill>
                <a:srgbClr val="FFFF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905000"/>
            <a:ext cx="10515600" cy="21336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324600" y="2955470"/>
            <a:ext cx="5606307" cy="3597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451" y="2955470"/>
            <a:ext cx="5810349" cy="3597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12264"/>
            <a:ext cx="1866804" cy="1639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3027590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THUẬN LỢI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8112" y="2955470"/>
            <a:ext cx="324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KHÓ KHĂN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13" y="3735156"/>
            <a:ext cx="5102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Thuận lợi phát triển nền nông nghiệp lúa nước, thâm canh tăng vụ.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031" y="4656717"/>
            <a:ext cx="5107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Phát triển nền nông nghiệp đa dạng sản phẩm.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995" y="5255299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Phát triển trồng rừng, du lịch...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8406" y="3623857"/>
            <a:ext cx="4850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Nhiều thiên tai: Bão, lũ lụt, hạn hán, sâu bệnh...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4734" y="3555180"/>
            <a:ext cx="4788661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85994" y="3511839"/>
            <a:ext cx="4788661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9518" y="2168455"/>
            <a:ext cx="654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KT – XH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56" y="4754334"/>
            <a:ext cx="2286000" cy="14635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620" y="4754334"/>
            <a:ext cx="2286000" cy="14635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413433" y="1305182"/>
            <a:ext cx="6362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5756266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Phát triển rau vụ đông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/>
      <p:bldP spid="4" grpId="0"/>
      <p:bldP spid="13" grpId="0"/>
      <p:bldP spid="15" grpId="0"/>
      <p:bldP spid="17" grpId="0"/>
      <p:bldP spid="18" grpId="0"/>
      <p:bldP spid="29" grpId="0" animBg="1"/>
      <p:bldP spid="30" grpId="0" animBg="1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9451" y="2443202"/>
            <a:ext cx="5810349" cy="4109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/>
              <a:t>Thành phần loài: nhiệt đới chiếm ưu thế.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30974" y="1334580"/>
            <a:ext cx="5981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2.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1142" y="176389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- Nam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8282" y="2673120"/>
            <a:ext cx="4892686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Phần lãnh thổ phía Bắc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B trở ra Bắc)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008" y="3177859"/>
            <a:ext cx="45557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HST tiêu biểu là rừng nhiệt đới gió mùa. 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827" y="3627295"/>
            <a:ext cx="52201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Mùa đông nhiều loài rụng lá, mùa hạ cây cối phát triển xanh tốt.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827" y="4400022"/>
            <a:ext cx="514894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Thành phần loài: nhiệt đới chiếm ưu thế, ngoài ra còn có loài cận nhiệt và ôn đới.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33" y="5162982"/>
            <a:ext cx="36901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Thực vật: dẻ, re, sa mu, pơ mu...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259" y="5545925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Động vật: gấu, chồn...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875" y="6007590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ĐB trồng được cây vụ đông vào mùa đông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42" y="4747782"/>
            <a:ext cx="2536147" cy="15565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42" y="2443201"/>
            <a:ext cx="2550358" cy="16678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717" y="4724400"/>
            <a:ext cx="2560053" cy="15574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268" y="2438401"/>
            <a:ext cx="2537118" cy="16722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818526" y="41173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Cây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đậu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4420" y="6361900"/>
            <a:ext cx="16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Rừng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nhiệt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đới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39609" y="41218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Khỉ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55503" y="6366382"/>
            <a:ext cx="16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Công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85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  <p:bldP spid="16" grpId="0"/>
      <p:bldP spid="4" grpId="0"/>
      <p:bldP spid="7" grpId="0"/>
      <p:bldP spid="8" grpId="0"/>
      <p:bldP spid="9" grpId="0"/>
      <p:bldP spid="11" grpId="0"/>
      <p:bldP spid="19" grpId="0"/>
      <p:bldP spid="27" grpId="0"/>
      <p:bldP spid="28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324600" y="2478013"/>
            <a:ext cx="5606307" cy="4075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Một số nơi hình thành rừng thưa nhiệt đới khô</a:t>
            </a:r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77360" y="2672490"/>
            <a:ext cx="531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Phần lãnh thổ phía Nam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 trở vào Nam)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30974" y="1334580"/>
            <a:ext cx="5981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2.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1142" y="176389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- 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1262" y="3200400"/>
            <a:ext cx="4884350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HST tiêu biểu là rừng cận xích đạo gió mùa.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8696" y="3702508"/>
            <a:ext cx="524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Trong rừng xuất hiện các loài cây chịu hạn, rụng lá vào mùa khô.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8696" y="4512626"/>
            <a:ext cx="5025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Một số nơi hình thành rừng thưa nhiệt đới khô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1545" y="4971697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Thực vật: họ dầu, săng lẻ, tếch...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957" y="5453742"/>
            <a:ext cx="4435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Động vật: voi, hổ, báo, trăn, rắn, cá sấu...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7163" y="5880507"/>
            <a:ext cx="442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Cảnh sắc thiên nhiên thay đổi theo mùa.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1" y="2478013"/>
            <a:ext cx="2638425" cy="173741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921317" y="4267649"/>
            <a:ext cx="16898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Rừng</a:t>
            </a:r>
            <a:r>
              <a:rPr lang="en-US" sz="20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tràm</a:t>
            </a:r>
            <a:r>
              <a:rPr lang="en-US" sz="20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vi-VN" sz="20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Trà Sư</a:t>
            </a:r>
            <a:endParaRPr lang="en-US" sz="2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871" y="2478013"/>
            <a:ext cx="2638425" cy="173741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4351153" y="4261069"/>
            <a:ext cx="434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Voi</a:t>
            </a:r>
            <a:endParaRPr lang="en-US" sz="2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04" y="4690587"/>
            <a:ext cx="2617312" cy="171061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1413795" y="6401206"/>
            <a:ext cx="906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Báo</a:t>
            </a:r>
            <a:r>
              <a:rPr lang="en-US" sz="20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đốm</a:t>
            </a:r>
            <a:endParaRPr lang="en-US" sz="2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853" y="4706816"/>
            <a:ext cx="2629334" cy="17106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4263517" y="6390136"/>
            <a:ext cx="8467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Bò</a:t>
            </a:r>
            <a:r>
              <a:rPr lang="en-US" sz="20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rừng</a:t>
            </a:r>
            <a:endParaRPr lang="en-US" sz="2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94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31" grpId="0" animBg="1"/>
      <p:bldP spid="32" grpId="0"/>
      <p:bldP spid="2" grpId="0"/>
      <p:bldP spid="7" grpId="0"/>
      <p:bldP spid="8" grpId="0"/>
      <p:bldP spid="9" grpId="0"/>
      <p:bldP spid="11" grpId="0"/>
      <p:bldP spid="12" grpId="0"/>
      <p:bldP spid="24" grpId="0"/>
      <p:bldP spid="27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9451" y="2443202"/>
            <a:ext cx="5810349" cy="4109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/>
              <a:t>Thành phần loài: nhiệt đới chiếm ưu thế.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30974" y="1334580"/>
            <a:ext cx="5981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2.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1142" y="176389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- Nam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8282" y="2673120"/>
            <a:ext cx="4892686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Phần lãnh thổ phía Bắc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B trở ra Bắc)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008" y="3177859"/>
            <a:ext cx="45557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HST tiêu biểu là rừng nhiệt đới gió mùa. 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827" y="3627295"/>
            <a:ext cx="52201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Mùa đông nhiều loài rụng lá, mùa hạ cây cối phát triển xanh tốt.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827" y="4400022"/>
            <a:ext cx="514894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Thành phần loài: nhiệt đới chiếm ưu thế, ngoài ra còn có loài cận nhiệt và ôn đới.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33" y="5162982"/>
            <a:ext cx="36901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Thực vật: dẻ, re, sa mu, pơ mu...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259" y="5545925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Động vật: gấu, chồn...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875" y="6007590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ĐB trồng được cây vụ đông vào mùa đông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2478013"/>
            <a:ext cx="5606307" cy="4075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Một số nơi hình thành rừng thưa nhiệt đới khô</a:t>
            </a:r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7360" y="2672490"/>
            <a:ext cx="531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Phần lãnh thổ phía Nam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 trở vào Nam)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01262" y="3200400"/>
            <a:ext cx="4884350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1409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HST tiêu biểu là rừng cận xích đạo gió mùa.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48696" y="3702508"/>
            <a:ext cx="524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Trong rừng xuất hiện các loài cây chịu hạn, rụng lá vào mùa khô.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8696" y="4512626"/>
            <a:ext cx="5025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Một số nơi hình thành rừng thưa nhiệt đới khô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81545" y="4971697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Thực vật: họ dầu, săng lẻ, tếch...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3957" y="5453742"/>
            <a:ext cx="4435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Động vật: voi, hổ, báo, trăn, rắn, cá sấu...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07163" y="5880507"/>
            <a:ext cx="442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Cảnh sắc thiên nhiên thay đổi theo mùa.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66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2506" y="1817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cao</a:t>
            </a:r>
            <a:endParaRPr lang="en-US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451" y="2630409"/>
            <a:ext cx="3736419" cy="391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0382" y="2856338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Đai Nhiệt đới gió mùa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20" y="2651056"/>
            <a:ext cx="3988022" cy="391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6992" y="2590801"/>
            <a:ext cx="3683628" cy="39576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9758" y="2845922"/>
            <a:ext cx="3924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Đai cận nhiệt đới gió mùa trên núi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01635" y="2775517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Đai ôn đới gió mùa trên núi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29" y="5578780"/>
            <a:ext cx="1203104" cy="9371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30974" y="1334580"/>
            <a:ext cx="5981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2.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429" y="3543932"/>
            <a:ext cx="338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Kiểu thảm TV chủ yếu: rừng nhiệt đới gió mùa, rừng thường xanh, rừng nhiệt đới lá rộng, rừng ngậm mặn, ngập tràm, xa van, cây bụi gai...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882" y="5506880"/>
            <a:ext cx="280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Sinh vật nhiệt đới đa dạng, phong phú.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2296" y="3497602"/>
            <a:ext cx="3752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Dưới 1700m: rừng cận nhiệt đới lá rộng và lá kim. Động vật tiêu biểu là các loài thú có lông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5402" y="4821793"/>
            <a:ext cx="3789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Trên 1700m: rừng phát triển kém, xuất hiện các loại cây ôn đới và chim di cư.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3435482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Các loài cây ôn đới chiếm ưu thế.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6051" y="3930573"/>
            <a:ext cx="3348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Xuất hiện 2 loài đặc biệt là lãnh sam, thiết sam...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46" y="5578780"/>
            <a:ext cx="1203104" cy="93715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46720" y="4762372"/>
            <a:ext cx="3366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Ở độ cao từ 2800m trở lên, họ tre trúc lùn chiếm ưu thế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310" y="5616084"/>
            <a:ext cx="1450376" cy="8614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2246" y="5633158"/>
            <a:ext cx="1450377" cy="8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9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  <p:bldP spid="18" grpId="0" animBg="1"/>
      <p:bldP spid="19" grpId="0" animBg="1"/>
      <p:bldP spid="21" grpId="0"/>
      <p:bldP spid="22" grpId="0"/>
      <p:bldP spid="24" grpId="0" animBg="1"/>
      <p:bldP spid="4" grpId="0"/>
      <p:bldP spid="6" grpId="0"/>
      <p:bldP spid="11" grpId="0"/>
      <p:bldP spid="12" grpId="0"/>
      <p:bldP spid="13" grpId="0"/>
      <p:bldP spid="1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6804" y="1292256"/>
            <a:ext cx="9935232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2.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KT – XH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5334" y="2955470"/>
            <a:ext cx="5606307" cy="3597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451" y="2955470"/>
            <a:ext cx="5810349" cy="3597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3027590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THUẬN LỢI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18112" y="2955470"/>
            <a:ext cx="324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KHÓ KHĂN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4734" y="3555180"/>
            <a:ext cx="4788661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85994" y="3511839"/>
            <a:ext cx="4788661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60916" y="2301872"/>
            <a:ext cx="654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KT – XH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277" y="3016300"/>
            <a:ext cx="1035041" cy="9882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4734" y="3665051"/>
            <a:ext cx="497008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Sinh vật đa dạng và phong phú, phát triển du lịch...</a:t>
            </a:r>
            <a:endParaRPr lang="en-US" sz="28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71" y="4808698"/>
            <a:ext cx="2277341" cy="15293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286" y="4795927"/>
            <a:ext cx="2265109" cy="15041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526" y="4765800"/>
            <a:ext cx="2425109" cy="15722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218" y="4723611"/>
            <a:ext cx="2425109" cy="164874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6911354" y="3848668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Sinh vật ngày càng bị suy giảm</a:t>
            </a:r>
            <a:endParaRPr lang="en-US" sz="28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/>
      <p:bldP spid="31" grpId="0" animBg="1"/>
      <p:bldP spid="32" grpId="0" animBg="1"/>
      <p:bldP spid="33" grpId="0"/>
      <p:bldP spid="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1430000" cy="4857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268866"/>
            <a:ext cx="3352800" cy="1462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THÁCH THỨC CHO 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4118" y="5295059"/>
            <a:ext cx="7772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hưởng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hậu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KT – XH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phương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nơi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11734800" cy="50275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6112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0600" y="457200"/>
            <a:ext cx="5448323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NỘI DUNG THỰC HÀNH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48000" cy="68507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 Light Condensed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41862" y="2144172"/>
            <a:ext cx="7992752" cy="13315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 Light Condensed" panose="020B050204020402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13992" y="2438401"/>
            <a:ext cx="8141304" cy="838200"/>
            <a:chOff x="3638174" y="5955451"/>
            <a:chExt cx="7596096" cy="838200"/>
          </a:xfrm>
        </p:grpSpPr>
        <p:sp>
          <p:nvSpPr>
            <p:cNvPr id="13" name="Oval 12"/>
            <p:cNvSpPr/>
            <p:nvPr/>
          </p:nvSpPr>
          <p:spPr>
            <a:xfrm>
              <a:off x="3638174" y="5955451"/>
              <a:ext cx="802016" cy="838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 panose="020B0502040204020203" pitchFamily="34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3114" y="6005576"/>
              <a:ext cx="7081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ahnschrift Condensed" panose="020B0502040204020203" pitchFamily="34" charset="0"/>
                </a:rPr>
                <a:t>Báo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cáo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về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sự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phân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hoá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khí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hậu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Việt</a:t>
              </a:r>
              <a:r>
                <a:rPr lang="en-US" sz="3600" dirty="0">
                  <a:latin typeface="Bahnschrift Condensed" panose="020B0502040204020203" pitchFamily="34" charset="0"/>
                </a:rPr>
                <a:t> Nam</a:t>
              </a:r>
              <a:endParaRPr lang="en-US" sz="3600" dirty="0">
                <a:solidFill>
                  <a:srgbClr val="002060"/>
                </a:solidFill>
                <a:latin typeface="Bahnschrift Condensed" panose="020B0502040204020203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105399" y="1472863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1625263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64218" y="3952945"/>
            <a:ext cx="7992752" cy="13176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 Light Condensed" panose="020B050204020402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08472" y="4209306"/>
            <a:ext cx="8199764" cy="847699"/>
            <a:chOff x="3445641" y="3587935"/>
            <a:chExt cx="7550711" cy="785171"/>
          </a:xfrm>
        </p:grpSpPr>
        <p:sp>
          <p:nvSpPr>
            <p:cNvPr id="29" name="Oval 28"/>
            <p:cNvSpPr/>
            <p:nvPr/>
          </p:nvSpPr>
          <p:spPr>
            <a:xfrm>
              <a:off x="3445641" y="3587935"/>
              <a:ext cx="753995" cy="7851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 Condensed" panose="020B0502040204020203" pitchFamily="34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53185" y="3587935"/>
              <a:ext cx="6943167" cy="598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Bahnschrift Condensed" panose="020B0502040204020203" pitchFamily="34" charset="0"/>
                </a:rPr>
                <a:t>Báo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cáo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về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sự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phân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hoá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sinh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vật</a:t>
              </a:r>
              <a:r>
                <a:rPr lang="en-US" sz="3600" dirty="0">
                  <a:latin typeface="Bahnschrift Condensed" panose="020B0502040204020203" pitchFamily="34" charset="0"/>
                </a:rPr>
                <a:t> </a:t>
              </a:r>
              <a:r>
                <a:rPr lang="en-US" sz="3600" dirty="0" err="1">
                  <a:latin typeface="Bahnschrift Condensed" panose="020B0502040204020203" pitchFamily="34" charset="0"/>
                </a:rPr>
                <a:t>Việt</a:t>
              </a:r>
              <a:r>
                <a:rPr lang="en-US" sz="3600" dirty="0">
                  <a:latin typeface="Bahnschrift Condensed" panose="020B0502040204020203" pitchFamily="34" charset="0"/>
                </a:rPr>
                <a:t> Nam</a:t>
              </a:r>
              <a:endParaRPr lang="en-US" sz="3600" dirty="0">
                <a:solidFill>
                  <a:srgbClr val="002060"/>
                </a:solidFill>
                <a:latin typeface="Bahnschrift Condensed" panose="020B0502040204020203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64" y="971729"/>
            <a:ext cx="2889336" cy="48768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1" y="838200"/>
            <a:ext cx="3173608" cy="5181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6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1531"/>
            <a:ext cx="12160349" cy="1157123"/>
            <a:chOff x="-172759" y="12610"/>
            <a:chExt cx="12163239" cy="1156356"/>
          </a:xfrm>
        </p:grpSpPr>
        <p:sp>
          <p:nvSpPr>
            <p:cNvPr id="25" name="TextBox 24"/>
            <p:cNvSpPr txBox="1"/>
            <p:nvPr/>
          </p:nvSpPr>
          <p:spPr>
            <a:xfrm>
              <a:off x="3553326" y="79540"/>
              <a:ext cx="5980149" cy="854341"/>
            </a:xfrm>
            <a:prstGeom prst="rect">
              <a:avLst/>
            </a:prstGeom>
            <a:noFill/>
          </p:spPr>
          <p:txBody>
            <a:bodyPr lIns="115121" tIns="57560" rIns="115121" bIns="57560">
              <a:spAutoFit/>
            </a:bodyPr>
            <a:lstStyle/>
            <a:p>
              <a:pPr algn="ctr" eaLnBrk="1" hangingPunct="1">
                <a:defRPr/>
              </a:pPr>
              <a:r>
                <a:rPr lang="en-US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 panose="020B0502040204020203" pitchFamily="34" charset="0"/>
                  <a:cs typeface="Arial" charset="0"/>
                </a:rPr>
                <a:t>CHUẨN BỊ VIẾT BÁO CÁO</a:t>
              </a:r>
              <a:endParaRPr lang="vi-V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31733" y="965613"/>
              <a:ext cx="12022213" cy="8089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Bahnschrift Condensed" panose="020B0502040204020203" pitchFamily="34" charset="0"/>
              </a:endParaRPr>
            </a:p>
          </p:txBody>
        </p:sp>
        <p:pic>
          <p:nvPicPr>
            <p:cNvPr id="9242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" t="1160" r="5865" b="3938"/>
            <a:stretch>
              <a:fillRect/>
            </a:stretch>
          </p:blipFill>
          <p:spPr bwMode="auto">
            <a:xfrm>
              <a:off x="-172759" y="12610"/>
              <a:ext cx="2139258" cy="115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30783" y="1426007"/>
            <a:ext cx="515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Thu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thập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tư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liệu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thiên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Nam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13527" y="979744"/>
            <a:ext cx="57196" cy="527783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0783" y="2666626"/>
            <a:ext cx="512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- Thu </a:t>
            </a:r>
            <a:r>
              <a:rPr lang="en-US" sz="28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tư</a:t>
            </a:r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liệu</a:t>
            </a:r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internet…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09" y="3280739"/>
            <a:ext cx="5125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- </a:t>
            </a:r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Thu thập các hình ảnh, video về khí hậu, sinh vật ở các miền tự nhiên</a:t>
            </a:r>
            <a:endParaRPr lang="en-US" sz="2800" b="0" i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96932"/>
            <a:ext cx="12192000" cy="5610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306" y="4414516"/>
            <a:ext cx="4985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Thu thập dữ liệu về khí hậu, thời tiết của các vùng, miền tự nhiên nước ta</a:t>
            </a:r>
            <a:endParaRPr lang="en-US" sz="28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2872" y="1503941"/>
            <a:ext cx="640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Xây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dựng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đề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cương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báo</a:t>
            </a:r>
            <a:r>
              <a:rPr lang="en-US" sz="28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Bahnschrift SemiCondensed" panose="020B0502040204020203" pitchFamily="34" charset="0"/>
              </a:rPr>
              <a:t>cáo</a:t>
            </a:r>
            <a:endParaRPr lang="en-US" sz="2800" dirty="0">
              <a:solidFill>
                <a:srgbClr val="7030A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8575" y="2270590"/>
            <a:ext cx="223170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Phần mở đầu.</a:t>
            </a:r>
            <a:endParaRPr lang="en-US" sz="28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8575" y="2955705"/>
            <a:ext cx="5662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Phần nội dung: Giải quyết các vấn đề đặt ra trong phần mở đầu kèm các dữ liệu, hình ảnh, video, bảng biểu...</a:t>
            </a:r>
            <a:endParaRPr lang="en-US" sz="28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0771" y="4437962"/>
            <a:ext cx="22653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Phần kết luận</a:t>
            </a:r>
            <a:endParaRPr lang="en-US" sz="28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7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6" grpId="0"/>
      <p:bldP spid="2" grpId="0"/>
      <p:bldP spid="18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160" r="5865" b="3938"/>
          <a:stretch>
            <a:fillRect/>
          </a:stretch>
        </p:blipFill>
        <p:spPr bwMode="auto">
          <a:xfrm>
            <a:off x="0" y="61531"/>
            <a:ext cx="2138750" cy="115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3725200" y="128505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VIẾT BÁO CÁO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5894" y="1923447"/>
            <a:ext cx="3050204" cy="982992"/>
            <a:chOff x="499899" y="1114706"/>
            <a:chExt cx="3050204" cy="982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899" y="1114706"/>
              <a:ext cx="1269436" cy="9461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3240" y="1143591"/>
              <a:ext cx="19368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2800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Nhóm</a:t>
              </a:r>
              <a:endPara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314" y="3429000"/>
            <a:ext cx="3015759" cy="1162050"/>
            <a:chOff x="429319" y="2314941"/>
            <a:chExt cx="3015759" cy="1162050"/>
          </a:xfrm>
        </p:grpSpPr>
        <p:sp>
          <p:nvSpPr>
            <p:cNvPr id="14" name="TextBox 13"/>
            <p:cNvSpPr txBox="1"/>
            <p:nvPr/>
          </p:nvSpPr>
          <p:spPr>
            <a:xfrm>
              <a:off x="1643934" y="2418912"/>
              <a:ext cx="1801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PHƯƠNG TIỆN</a:t>
              </a:r>
              <a:r>
                <a:rPr lang="en-US" sz="2800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: SGK, </a:t>
              </a:r>
              <a:r>
                <a:rPr lang="en-US" sz="2800" dirty="0" err="1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tài</a:t>
              </a:r>
              <a:r>
                <a:rPr lang="en-US" sz="2800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liệu</a:t>
              </a:r>
              <a:endPara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319" y="2314941"/>
              <a:ext cx="1162050" cy="1162050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3411073" y="1704820"/>
            <a:ext cx="0" cy="396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82965" y="4842439"/>
            <a:ext cx="2687718" cy="1320862"/>
            <a:chOff x="474486" y="5164196"/>
            <a:chExt cx="2687718" cy="13208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486" y="5164196"/>
              <a:ext cx="1332129" cy="132086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678825" y="5268168"/>
              <a:ext cx="14833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NHIỆM VỤ</a:t>
              </a:r>
              <a:r>
                <a:rPr lang="en-US" sz="2800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Bốc</a:t>
              </a:r>
              <a:r>
                <a:rPr lang="en-US" sz="2800" dirty="0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thăm</a:t>
              </a:r>
              <a:endPara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589039" y="1447800"/>
            <a:ext cx="4154537" cy="1145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89039" y="2698376"/>
            <a:ext cx="4154537" cy="28553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39673" y="2792004"/>
            <a:ext cx="35993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Sự phân hoá khí hậu theo bắc – nam.</a:t>
            </a:r>
            <a:endParaRPr lang="en-US" sz="2600" b="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98519" y="3616015"/>
            <a:ext cx="42611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Sự phân hoá khí hậu theo độ cao.</a:t>
            </a:r>
            <a:endParaRPr lang="en-US" sz="2600" b="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66567" y="4108458"/>
            <a:ext cx="38010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Những thuận lợi và khó khăn của sự phân hoá đó đến sự phát triển KT –XH của nước ta.</a:t>
            </a:r>
            <a:endParaRPr lang="en-US" sz="2600" b="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48600" y="1416424"/>
            <a:ext cx="4155835" cy="1145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2.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48600" y="2707264"/>
            <a:ext cx="4155835" cy="28553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Bahnschrift Condensed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0599" y="2760628"/>
            <a:ext cx="35993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Sự phân hoá </a:t>
            </a:r>
            <a:r>
              <a:rPr lang="en-US" sz="26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theo bắc – nam.</a:t>
            </a:r>
            <a:endParaRPr lang="en-US" sz="2600" b="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87371" y="3583886"/>
            <a:ext cx="43284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Sự phân hoá </a:t>
            </a:r>
            <a:r>
              <a:rPr lang="en-US" sz="26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theo độ cao.</a:t>
            </a:r>
            <a:endParaRPr lang="en-US" sz="2600" b="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7493" y="4159624"/>
            <a:ext cx="38672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sz="26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Những thuận lợi và khó khăn của sự phân hoá đó đến sự phát triển KT –XH của nước ta.</a:t>
            </a:r>
            <a:endParaRPr lang="en-US" sz="2600" b="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70021" y="5672117"/>
            <a:ext cx="6382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Các nhóm báo cáo, nhóm khác nhận xét và bổ sung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Chấm điểm theo tiêu chí.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70683" y="5696105"/>
            <a:ext cx="1608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BÁO CÁO, THẢO LUẬN: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724400" y="5648130"/>
            <a:ext cx="0" cy="10020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47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6804" y="1266229"/>
            <a:ext cx="5600796" cy="944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81" y="2619764"/>
            <a:ext cx="3523283" cy="24856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886200"/>
            <a:ext cx="3677266" cy="2590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77578"/>
            <a:ext cx="3581400" cy="541724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87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2654310"/>
            <a:ext cx="5769670" cy="38226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13433" y="1305182"/>
            <a:ext cx="6362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11" y="2535365"/>
            <a:ext cx="3348318" cy="2362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041" y="4491828"/>
            <a:ext cx="3121675" cy="219936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8831" y="195101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-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747" y="2876605"/>
            <a:ext cx="4892686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Phần lãnh thổ phía Bắc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B trở ra Bắc)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3355894"/>
            <a:ext cx="51816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9812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Khí hậu đặc trưng là nhiệt đới ẩm gió mùa có 1 mùa đông lạnh.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314" y="4230103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Mùa hạ nóng ẩm mưa nhiều.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14" y="4770903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Nhiệt độ TB năm cao trên 20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8832" y="5311703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Có 2 – 3 tháng nhiệt độ dưới 18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228" y="5857042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Biên độ nhiệt trung bình năm lớn.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1000" y="2654311"/>
            <a:ext cx="5769670" cy="3657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972" y="2829100"/>
            <a:ext cx="5202065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Phần lãnh thổ phía Nam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 trở vào Nam)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11" y="2535365"/>
            <a:ext cx="3348318" cy="2362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041" y="4491828"/>
            <a:ext cx="3121675" cy="219936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413433" y="1305182"/>
            <a:ext cx="6362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831" y="195101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-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486" y="3462768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Khí hậu đặc trưng là cận xích đạo gió mùa.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376" y="4032439"/>
            <a:ext cx="528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Nóng quanh năm, nhiệt độ TB năm cao trên 25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129" y="4612049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Biên độ nhiệt trung bình năm nhỏ.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486" y="5277436"/>
            <a:ext cx="349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Có 2 mùa: mùa khô – mùa mưa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4" grpId="0"/>
      <p:bldP spid="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2654310"/>
            <a:ext cx="5769670" cy="38226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13433" y="1305182"/>
            <a:ext cx="6362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831" y="195101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-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747" y="2876605"/>
            <a:ext cx="4892686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Phần lãnh thổ phía Bắc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Times New Roman" panose="02020603050405020304" pitchFamily="18" charset="0"/>
              </a:rPr>
              <a:t>B trở ra Bắc)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3355894"/>
            <a:ext cx="51816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9812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Khí hậu đặc trưng là nhiệt đới ẩm gió mùa có 1 mùa đông lạnh.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314" y="4230103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Mùa hạ nóng ẩm mưa nhiều.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14" y="4770903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Nhiệt độ TB năm cao trên 20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8832" y="5311703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Có 2 – 3 tháng nhiệt độ dưới 18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228" y="5857042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Biên độ nhiệt trung bình năm lớn.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7067" y="2654310"/>
            <a:ext cx="5769670" cy="38226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55470" y="2937975"/>
            <a:ext cx="5202065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Phần lãnh thổ phía Nam (Từ 16</a:t>
            </a:r>
            <a:r>
              <a:rPr lang="it-IT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0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B trở vào Nam)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0553" y="3627612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Khí hậu đặc trưng là cận xích đạo gió mùa.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3443" y="4197283"/>
            <a:ext cx="528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Nóng quanh năm, nhiệt độ TB năm cao trên 25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7196" y="4776893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Biên độ nhiệt trung bình năm nhỏ.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0553" y="5442280"/>
            <a:ext cx="349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Có 2 mùa: mùa khô – mùa mưa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229600" y="2590800"/>
            <a:ext cx="3731019" cy="3685496"/>
            <a:chOff x="8229600" y="2590800"/>
            <a:chExt cx="3731019" cy="3685496"/>
          </a:xfrm>
        </p:grpSpPr>
        <p:sp>
          <p:nvSpPr>
            <p:cNvPr id="19" name="Rectangle 18"/>
            <p:cNvSpPr/>
            <p:nvPr/>
          </p:nvSpPr>
          <p:spPr>
            <a:xfrm>
              <a:off x="8229600" y="2590800"/>
              <a:ext cx="3731019" cy="3685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Bahnschrift Condensed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823369"/>
              <a:ext cx="3211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it-IT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Đai ôn đới gió mùa trên núi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71670" y="3413771"/>
              <a:ext cx="1752600" cy="457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1961" y="2647306"/>
            <a:ext cx="3736420" cy="3685496"/>
            <a:chOff x="4261961" y="2647306"/>
            <a:chExt cx="3736420" cy="3685496"/>
          </a:xfrm>
        </p:grpSpPr>
        <p:sp>
          <p:nvSpPr>
            <p:cNvPr id="16" name="Rectangle 15"/>
            <p:cNvSpPr/>
            <p:nvPr/>
          </p:nvSpPr>
          <p:spPr>
            <a:xfrm>
              <a:off x="4261961" y="2647306"/>
              <a:ext cx="3736420" cy="3685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Bahnschrift Condensed" panose="020B050204020402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62184" y="2812953"/>
              <a:ext cx="32438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r>
                <a:rPr lang="it-IT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Đai cận nhiệt đới gió mùa trên núi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41233" y="3636236"/>
              <a:ext cx="1752600" cy="457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9451" y="2626659"/>
            <a:ext cx="3736419" cy="3685496"/>
            <a:chOff x="209451" y="2626659"/>
            <a:chExt cx="3736419" cy="3685496"/>
          </a:xfrm>
        </p:grpSpPr>
        <p:sp>
          <p:nvSpPr>
            <p:cNvPr id="14" name="Rectangle 13"/>
            <p:cNvSpPr/>
            <p:nvPr/>
          </p:nvSpPr>
          <p:spPr>
            <a:xfrm>
              <a:off x="209451" y="2626659"/>
              <a:ext cx="3736419" cy="3685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Bahnschrift Condensed" panose="020B05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8464" y="2823369"/>
              <a:ext cx="26869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it-IT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 panose="020B0502040204020203" pitchFamily="34" charset="0"/>
                </a:rPr>
                <a:t>Đai Nhiệt đới gió mùa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3526" y="3379052"/>
              <a:ext cx="1752600" cy="457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140992" y="1015166"/>
            <a:ext cx="12019357" cy="809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Bahnschrif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61306" y="160258"/>
            <a:ext cx="5978728" cy="854908"/>
          </a:xfrm>
          <a:prstGeom prst="rect">
            <a:avLst/>
          </a:prstGeom>
          <a:noFill/>
        </p:spPr>
        <p:txBody>
          <a:bodyPr lIns="115121" tIns="57560" rIns="115121" bIns="57560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Arial" charset="0"/>
              </a:rPr>
              <a:t>BÁO CÁO SẢN PHẨM</a:t>
            </a:r>
            <a:endParaRPr lang="vi-V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15" t="10119" r="5623" b="12207"/>
          <a:stretch/>
        </p:blipFill>
        <p:spPr>
          <a:xfrm>
            <a:off x="0" y="125711"/>
            <a:ext cx="1866804" cy="1639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941" y="180582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hoá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cao</a:t>
            </a:r>
            <a:endParaRPr lang="en-US" sz="28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3433" y="1305182"/>
            <a:ext cx="6362796" cy="860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 1.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3277" y="3783310"/>
            <a:ext cx="3548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Mùa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hạ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nóng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n</a:t>
            </a:r>
            <a:r>
              <a:rPr lang="vi-VN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hiệt độ trung bình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các</a:t>
            </a:r>
            <a:r>
              <a:rPr lang="vi-VN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tháng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mùa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hạ</a:t>
            </a:r>
            <a:r>
              <a:rPr lang="vi-VN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trên 25</a:t>
            </a:r>
            <a:r>
              <a:rPr lang="vi-VN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vi-VN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 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7410" y="4750506"/>
            <a:ext cx="3524832" cy="89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mưa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đ</a:t>
            </a:r>
            <a:r>
              <a:rPr lang="vi-VN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ộ ẩm thay đổi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tuỳ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nơi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từ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khô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đến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ẩm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ướt</a:t>
            </a:r>
            <a:r>
              <a:rPr lang="en-US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9973" y="3996632"/>
            <a:ext cx="332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Khí hậu mát mẻ. Nhiệt độ TB tháng mùa hạ dưới 25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73079" y="5064030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Mưa nhiều hơn, độ ẩm tăng lên.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0" y="3855392"/>
            <a:ext cx="3555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Có tính chất ôn đới, quanh năm nhiệt độ dưới 15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C.</a:t>
            </a:r>
            <a:endParaRPr lang="en-US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66850" y="4785849"/>
            <a:ext cx="345651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539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- Mùa đông có nhiệt độ dưới 5</a:t>
            </a:r>
            <a:r>
              <a:rPr lang="it-IT" sz="2400" b="0" baseline="3000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0</a:t>
            </a:r>
            <a:r>
              <a:rPr lang="it-IT" sz="2400" b="0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C, có thể xuất hiện băng tuyết.</a:t>
            </a:r>
            <a:endParaRPr lang="en-US" sz="2400" b="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1634</Words>
  <Application>Microsoft Office PowerPoint</Application>
  <PresentationFormat>Màn hình rộng</PresentationFormat>
  <Paragraphs>163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Arial</vt:lpstr>
      <vt:lpstr>Bahnschrift Condensed</vt:lpstr>
      <vt:lpstr>Bahnschrift Light Condensed</vt:lpstr>
      <vt:lpstr>Bahnschrift SemiCondensed</vt:lpstr>
      <vt:lpstr>Calibri</vt:lpstr>
      <vt:lpstr>Calibri Light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Tuyến Võ</cp:lastModifiedBy>
  <cp:revision>438</cp:revision>
  <dcterms:created xsi:type="dcterms:W3CDTF">2021-08-27T10:30:53Z</dcterms:created>
  <dcterms:modified xsi:type="dcterms:W3CDTF">2024-10-27T12:50:07Z</dcterms:modified>
</cp:coreProperties>
</file>